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Abril Fatface" panose="02000503000000020003" pitchFamily="2" charset="0"/>
      <p:regular r:id="rId9"/>
    </p:embeddedFont>
    <p:embeddedFont>
      <p:font typeface="Aileron Regular" panose="020B0604020202020204" charset="0"/>
      <p:regular r:id="rId10"/>
    </p:embeddedFont>
    <p:embeddedFont>
      <p:font typeface="Big Shoulders Display Bold" panose="020B0604020202020204" charset="0"/>
      <p:regular r:id="rId11"/>
    </p:embeddedFont>
    <p:embeddedFont>
      <p:font typeface="Calibri" panose="020F0502020204030204" pitchFamily="34" charset="0"/>
      <p:regular r:id="rId12"/>
      <p:bold r:id="rId13"/>
      <p:italic r:id="rId14"/>
      <p:boldItalic r:id="rId15"/>
    </p:embeddedFont>
    <p:embeddedFont>
      <p:font typeface="Norwester"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5.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media/image2.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559" b="3814"/>
          <a:stretch>
            <a:fillRect/>
          </a:stretch>
        </p:blipFill>
        <p:spPr>
          <a:xfrm>
            <a:off x="810405" y="669517"/>
            <a:ext cx="16687809" cy="894796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1"/>
            <p:extLst>
              <p:ext uri="{DAA4B4D4-6D71-4841-9C94-3DE7FCFB9230}">
                <p14:media xmlns:p14="http://schemas.microsoft.com/office/powerpoint/2010/main" r:embed="rId2">
                  <p14:trim end="3723.3333"/>
                </p14:media>
              </p:ext>
            </p:extLst>
          </p:nvPr>
        </p:nvPicPr>
        <p:blipFill>
          <a:blip r:embed="rId4"/>
          <a:srcRect/>
          <a:stretch>
            <a:fillRect/>
          </a:stretch>
        </p:blipFill>
        <p:spPr>
          <a:xfrm>
            <a:off x="1828800" y="1028700"/>
            <a:ext cx="14630400" cy="8229600"/>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sp>
        <p:nvSpPr>
          <p:cNvPr id="2" name="AutoShape 2"/>
          <p:cNvSpPr/>
          <p:nvPr/>
        </p:nvSpPr>
        <p:spPr>
          <a:xfrm rot="-5400000">
            <a:off x="2307173" y="4839356"/>
            <a:ext cx="10819087" cy="0"/>
          </a:xfrm>
          <a:prstGeom prst="line">
            <a:avLst/>
          </a:prstGeom>
          <a:ln w="76200" cap="flat">
            <a:solidFill>
              <a:srgbClr val="FFFFFF"/>
            </a:solidFill>
            <a:prstDash val="solid"/>
            <a:headEnd type="none" w="sm" len="sm"/>
            <a:tailEnd type="none" w="sm" len="sm"/>
          </a:ln>
        </p:spPr>
      </p:sp>
      <p:grpSp>
        <p:nvGrpSpPr>
          <p:cNvPr id="3" name="Group 3"/>
          <p:cNvGrpSpPr/>
          <p:nvPr/>
        </p:nvGrpSpPr>
        <p:grpSpPr>
          <a:xfrm>
            <a:off x="-187681" y="10119053"/>
            <a:ext cx="2283181" cy="167947"/>
            <a:chOff x="0" y="0"/>
            <a:chExt cx="601332" cy="44233"/>
          </a:xfrm>
        </p:grpSpPr>
        <p:sp>
          <p:nvSpPr>
            <p:cNvPr id="4" name="Freeform 4"/>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3EDAD8"/>
            </a:solidFill>
          </p:spPr>
        </p:sp>
        <p:sp>
          <p:nvSpPr>
            <p:cNvPr id="5" name="TextBox 5"/>
            <p:cNvSpPr txBox="1"/>
            <p:nvPr/>
          </p:nvSpPr>
          <p:spPr>
            <a:xfrm>
              <a:off x="0" y="-57150"/>
              <a:ext cx="812800" cy="869950"/>
            </a:xfrm>
            <a:prstGeom prst="rect">
              <a:avLst/>
            </a:prstGeom>
          </p:spPr>
          <p:txBody>
            <a:bodyPr lIns="50800" tIns="50800" rIns="50800" bIns="50800" rtlCol="0" anchor="ctr"/>
            <a:lstStyle/>
            <a:p>
              <a:pPr algn="ctr">
                <a:lnSpc>
                  <a:spcPts val="3299"/>
                </a:lnSpc>
              </a:pPr>
              <a:endParaRPr/>
            </a:p>
          </p:txBody>
        </p:sp>
      </p:grpSp>
      <p:sp>
        <p:nvSpPr>
          <p:cNvPr id="6" name="AutoShape 6"/>
          <p:cNvSpPr/>
          <p:nvPr/>
        </p:nvSpPr>
        <p:spPr>
          <a:xfrm rot="-5400000">
            <a:off x="7138461" y="5761472"/>
            <a:ext cx="11273135" cy="0"/>
          </a:xfrm>
          <a:prstGeom prst="line">
            <a:avLst/>
          </a:prstGeom>
          <a:ln w="76200" cap="flat">
            <a:solidFill>
              <a:srgbClr val="FFFFFF"/>
            </a:solidFill>
            <a:prstDash val="solid"/>
            <a:headEnd type="none" w="sm" len="sm"/>
            <a:tailEnd type="none" w="sm" len="sm"/>
          </a:ln>
        </p:spPr>
      </p:sp>
      <p:grpSp>
        <p:nvGrpSpPr>
          <p:cNvPr id="7" name="Group 7"/>
          <p:cNvGrpSpPr/>
          <p:nvPr/>
        </p:nvGrpSpPr>
        <p:grpSpPr>
          <a:xfrm>
            <a:off x="2095500" y="0"/>
            <a:ext cx="16192500" cy="163005"/>
            <a:chOff x="0" y="0"/>
            <a:chExt cx="4264691" cy="42931"/>
          </a:xfrm>
        </p:grpSpPr>
        <p:sp>
          <p:nvSpPr>
            <p:cNvPr id="8" name="Freeform 8"/>
            <p:cNvSpPr/>
            <p:nvPr/>
          </p:nvSpPr>
          <p:spPr>
            <a:xfrm>
              <a:off x="0" y="0"/>
              <a:ext cx="4264691" cy="42931"/>
            </a:xfrm>
            <a:custGeom>
              <a:avLst/>
              <a:gdLst/>
              <a:ahLst/>
              <a:cxnLst/>
              <a:rect l="l" t="t" r="r" b="b"/>
              <a:pathLst>
                <a:path w="4264691" h="42931">
                  <a:moveTo>
                    <a:pt x="0" y="0"/>
                  </a:moveTo>
                  <a:lnTo>
                    <a:pt x="4264691" y="0"/>
                  </a:lnTo>
                  <a:lnTo>
                    <a:pt x="4264691" y="42931"/>
                  </a:lnTo>
                  <a:lnTo>
                    <a:pt x="0" y="42931"/>
                  </a:lnTo>
                  <a:close/>
                </a:path>
              </a:pathLst>
            </a:custGeom>
            <a:solidFill>
              <a:srgbClr val="3EDAD8"/>
            </a:solidFill>
          </p:spPr>
        </p:sp>
        <p:sp>
          <p:nvSpPr>
            <p:cNvPr id="9" name="TextBox 9"/>
            <p:cNvSpPr txBox="1"/>
            <p:nvPr/>
          </p:nvSpPr>
          <p:spPr>
            <a:xfrm>
              <a:off x="0" y="-57150"/>
              <a:ext cx="812800" cy="869950"/>
            </a:xfrm>
            <a:prstGeom prst="rect">
              <a:avLst/>
            </a:prstGeom>
          </p:spPr>
          <p:txBody>
            <a:bodyPr lIns="50800" tIns="50800" rIns="50800" bIns="50800" rtlCol="0" anchor="ctr"/>
            <a:lstStyle/>
            <a:p>
              <a:pPr algn="ctr">
                <a:lnSpc>
                  <a:spcPts val="3299"/>
                </a:lnSpc>
              </a:pPr>
              <a:endParaRPr/>
            </a:p>
          </p:txBody>
        </p:sp>
      </p:grpSp>
      <p:sp>
        <p:nvSpPr>
          <p:cNvPr id="10" name="TextBox 10"/>
          <p:cNvSpPr txBox="1"/>
          <p:nvPr/>
        </p:nvSpPr>
        <p:spPr>
          <a:xfrm>
            <a:off x="3595056" y="1895792"/>
            <a:ext cx="3146962" cy="382905"/>
          </a:xfrm>
          <a:prstGeom prst="rect">
            <a:avLst/>
          </a:prstGeom>
        </p:spPr>
        <p:txBody>
          <a:bodyPr lIns="0" tIns="0" rIns="0" bIns="0" rtlCol="0" anchor="t">
            <a:spAutoFit/>
          </a:bodyPr>
          <a:lstStyle/>
          <a:p>
            <a:pPr>
              <a:lnSpc>
                <a:spcPts val="3299"/>
              </a:lnSpc>
            </a:pPr>
            <a:r>
              <a:rPr lang="en-US" sz="2199" spc="65">
                <a:solidFill>
                  <a:srgbClr val="FFFFFF"/>
                </a:solidFill>
                <a:latin typeface="Aileron Regular"/>
              </a:rPr>
              <a:t>Develop,Build,Conduct</a:t>
            </a:r>
          </a:p>
        </p:txBody>
      </p:sp>
      <p:sp>
        <p:nvSpPr>
          <p:cNvPr id="11" name="AutoShape 11"/>
          <p:cNvSpPr/>
          <p:nvPr/>
        </p:nvSpPr>
        <p:spPr>
          <a:xfrm rot="-5400000">
            <a:off x="-2452063" y="5146463"/>
            <a:ext cx="10819087" cy="0"/>
          </a:xfrm>
          <a:prstGeom prst="line">
            <a:avLst/>
          </a:prstGeom>
          <a:ln w="76200" cap="flat">
            <a:solidFill>
              <a:srgbClr val="FFFFFF"/>
            </a:solidFill>
            <a:prstDash val="solid"/>
            <a:headEnd type="none" w="sm" len="sm"/>
            <a:tailEnd type="none" w="sm" len="sm"/>
          </a:ln>
        </p:spPr>
      </p:sp>
      <p:grpSp>
        <p:nvGrpSpPr>
          <p:cNvPr id="12" name="Group 12"/>
          <p:cNvGrpSpPr/>
          <p:nvPr/>
        </p:nvGrpSpPr>
        <p:grpSpPr>
          <a:xfrm>
            <a:off x="2479325" y="4122102"/>
            <a:ext cx="880110" cy="880110"/>
            <a:chOff x="0" y="0"/>
            <a:chExt cx="812800" cy="812800"/>
          </a:xfrm>
        </p:grpSpPr>
        <p:sp>
          <p:nvSpPr>
            <p:cNvPr id="13" name="Freeform 13"/>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14" name="TextBox 14"/>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2</a:t>
              </a:r>
            </a:p>
          </p:txBody>
        </p:sp>
      </p:grpSp>
      <p:grpSp>
        <p:nvGrpSpPr>
          <p:cNvPr id="15" name="Group 15"/>
          <p:cNvGrpSpPr/>
          <p:nvPr/>
        </p:nvGrpSpPr>
        <p:grpSpPr>
          <a:xfrm>
            <a:off x="2479325" y="1675765"/>
            <a:ext cx="880110" cy="880110"/>
            <a:chOff x="0" y="0"/>
            <a:chExt cx="812800" cy="812800"/>
          </a:xfrm>
        </p:grpSpPr>
        <p:sp>
          <p:nvSpPr>
            <p:cNvPr id="16" name="Freeform 1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17" name="TextBox 17"/>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1</a:t>
              </a:r>
            </a:p>
          </p:txBody>
        </p:sp>
      </p:grpSp>
      <p:grpSp>
        <p:nvGrpSpPr>
          <p:cNvPr id="18" name="Group 18"/>
          <p:cNvGrpSpPr/>
          <p:nvPr/>
        </p:nvGrpSpPr>
        <p:grpSpPr>
          <a:xfrm>
            <a:off x="2479325" y="7009977"/>
            <a:ext cx="880110" cy="880110"/>
            <a:chOff x="0" y="0"/>
            <a:chExt cx="812800" cy="812800"/>
          </a:xfrm>
        </p:grpSpPr>
        <p:sp>
          <p:nvSpPr>
            <p:cNvPr id="19" name="Freeform 1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2C92D5"/>
            </a:solidFill>
          </p:spPr>
        </p:sp>
        <p:sp>
          <p:nvSpPr>
            <p:cNvPr id="20" name="TextBox 20"/>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3</a:t>
              </a:r>
            </a:p>
          </p:txBody>
        </p:sp>
      </p:grpSp>
      <p:grpSp>
        <p:nvGrpSpPr>
          <p:cNvPr id="21" name="Group 21"/>
          <p:cNvGrpSpPr/>
          <p:nvPr/>
        </p:nvGrpSpPr>
        <p:grpSpPr>
          <a:xfrm>
            <a:off x="7238561" y="588645"/>
            <a:ext cx="880110" cy="880110"/>
            <a:chOff x="0" y="0"/>
            <a:chExt cx="812800" cy="812800"/>
          </a:xfrm>
        </p:grpSpPr>
        <p:sp>
          <p:nvSpPr>
            <p:cNvPr id="22" name="Freeform 22"/>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2C92D5"/>
            </a:solidFill>
          </p:spPr>
        </p:sp>
        <p:sp>
          <p:nvSpPr>
            <p:cNvPr id="23" name="TextBox 23"/>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4</a:t>
              </a:r>
            </a:p>
          </p:txBody>
        </p:sp>
      </p:grpSp>
      <p:grpSp>
        <p:nvGrpSpPr>
          <p:cNvPr id="24" name="Group 24"/>
          <p:cNvGrpSpPr/>
          <p:nvPr/>
        </p:nvGrpSpPr>
        <p:grpSpPr>
          <a:xfrm>
            <a:off x="7238561" y="3068214"/>
            <a:ext cx="880110" cy="880110"/>
            <a:chOff x="0" y="0"/>
            <a:chExt cx="812800" cy="812800"/>
          </a:xfrm>
        </p:grpSpPr>
        <p:sp>
          <p:nvSpPr>
            <p:cNvPr id="25" name="Freeform 25"/>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2C92D5"/>
            </a:solidFill>
          </p:spPr>
        </p:sp>
        <p:sp>
          <p:nvSpPr>
            <p:cNvPr id="26" name="TextBox 26"/>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5</a:t>
              </a:r>
            </a:p>
          </p:txBody>
        </p:sp>
      </p:grpSp>
      <p:grpSp>
        <p:nvGrpSpPr>
          <p:cNvPr id="27" name="Group 27"/>
          <p:cNvGrpSpPr/>
          <p:nvPr/>
        </p:nvGrpSpPr>
        <p:grpSpPr>
          <a:xfrm>
            <a:off x="7238561" y="5636567"/>
            <a:ext cx="880110" cy="880110"/>
            <a:chOff x="0" y="0"/>
            <a:chExt cx="812800" cy="812800"/>
          </a:xfrm>
        </p:grpSpPr>
        <p:sp>
          <p:nvSpPr>
            <p:cNvPr id="28" name="Freeform 28"/>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3538A"/>
            </a:solidFill>
          </p:spPr>
        </p:sp>
        <p:sp>
          <p:nvSpPr>
            <p:cNvPr id="29" name="TextBox 29"/>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6</a:t>
              </a:r>
            </a:p>
          </p:txBody>
        </p:sp>
      </p:grpSp>
      <p:grpSp>
        <p:nvGrpSpPr>
          <p:cNvPr id="30" name="Group 30"/>
          <p:cNvGrpSpPr/>
          <p:nvPr/>
        </p:nvGrpSpPr>
        <p:grpSpPr>
          <a:xfrm>
            <a:off x="7276661" y="8409623"/>
            <a:ext cx="880110" cy="880110"/>
            <a:chOff x="0" y="0"/>
            <a:chExt cx="812800" cy="812800"/>
          </a:xfrm>
        </p:grpSpPr>
        <p:sp>
          <p:nvSpPr>
            <p:cNvPr id="31" name="Freeform 31"/>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3538A"/>
            </a:solidFill>
          </p:spPr>
        </p:sp>
        <p:sp>
          <p:nvSpPr>
            <p:cNvPr id="32" name="TextBox 32"/>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7</a:t>
              </a:r>
            </a:p>
          </p:txBody>
        </p:sp>
      </p:grpSp>
      <p:grpSp>
        <p:nvGrpSpPr>
          <p:cNvPr id="33" name="Group 33"/>
          <p:cNvGrpSpPr/>
          <p:nvPr/>
        </p:nvGrpSpPr>
        <p:grpSpPr>
          <a:xfrm>
            <a:off x="12294968" y="1675765"/>
            <a:ext cx="880110" cy="880110"/>
            <a:chOff x="0" y="0"/>
            <a:chExt cx="812800" cy="812800"/>
          </a:xfrm>
        </p:grpSpPr>
        <p:sp>
          <p:nvSpPr>
            <p:cNvPr id="34" name="Freeform 34"/>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35" name="TextBox 35"/>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8</a:t>
              </a:r>
            </a:p>
          </p:txBody>
        </p:sp>
      </p:grpSp>
      <p:grpSp>
        <p:nvGrpSpPr>
          <p:cNvPr id="36" name="Group 36"/>
          <p:cNvGrpSpPr/>
          <p:nvPr/>
        </p:nvGrpSpPr>
        <p:grpSpPr>
          <a:xfrm>
            <a:off x="12294968" y="4122102"/>
            <a:ext cx="880110" cy="880110"/>
            <a:chOff x="0" y="0"/>
            <a:chExt cx="812800" cy="812800"/>
          </a:xfrm>
        </p:grpSpPr>
        <p:sp>
          <p:nvSpPr>
            <p:cNvPr id="37" name="Freeform 37"/>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38" name="TextBox 38"/>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9</a:t>
              </a:r>
            </a:p>
          </p:txBody>
        </p:sp>
      </p:grpSp>
      <p:grpSp>
        <p:nvGrpSpPr>
          <p:cNvPr id="39" name="Group 39"/>
          <p:cNvGrpSpPr/>
          <p:nvPr/>
        </p:nvGrpSpPr>
        <p:grpSpPr>
          <a:xfrm>
            <a:off x="12294968" y="7009977"/>
            <a:ext cx="880110" cy="880110"/>
            <a:chOff x="0" y="0"/>
            <a:chExt cx="812800" cy="812800"/>
          </a:xfrm>
        </p:grpSpPr>
        <p:sp>
          <p:nvSpPr>
            <p:cNvPr id="40" name="Freeform 40"/>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2C92D5"/>
            </a:solidFill>
          </p:spPr>
        </p:sp>
        <p:sp>
          <p:nvSpPr>
            <p:cNvPr id="41" name="TextBox 41"/>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10</a:t>
              </a:r>
            </a:p>
          </p:txBody>
        </p:sp>
      </p:grpSp>
      <p:sp>
        <p:nvSpPr>
          <p:cNvPr id="42" name="TextBox 42"/>
          <p:cNvSpPr txBox="1"/>
          <p:nvPr/>
        </p:nvSpPr>
        <p:spPr>
          <a:xfrm>
            <a:off x="11533186" y="9182100"/>
            <a:ext cx="8174680" cy="544250"/>
          </a:xfrm>
          <a:prstGeom prst="rect">
            <a:avLst/>
          </a:prstGeom>
        </p:spPr>
        <p:txBody>
          <a:bodyPr lIns="0" tIns="0" rIns="0" bIns="0" rtlCol="0" anchor="t">
            <a:spAutoFit/>
          </a:bodyPr>
          <a:lstStyle/>
          <a:p>
            <a:pPr algn="ctr">
              <a:lnSpc>
                <a:spcPts val="4681"/>
              </a:lnSpc>
              <a:spcBef>
                <a:spcPct val="0"/>
              </a:spcBef>
            </a:pPr>
            <a:r>
              <a:rPr lang="en-US" sz="3121" spc="93">
                <a:solidFill>
                  <a:srgbClr val="BED5E5"/>
                </a:solidFill>
                <a:latin typeface="Abril Fatface"/>
              </a:rPr>
              <a:t>10  Year Period Timeline</a:t>
            </a:r>
          </a:p>
        </p:txBody>
      </p:sp>
      <p:sp>
        <p:nvSpPr>
          <p:cNvPr id="43" name="TextBox 43"/>
          <p:cNvSpPr txBox="1"/>
          <p:nvPr/>
        </p:nvSpPr>
        <p:spPr>
          <a:xfrm>
            <a:off x="3697273" y="4376949"/>
            <a:ext cx="3643505" cy="382905"/>
          </a:xfrm>
          <a:prstGeom prst="rect">
            <a:avLst/>
          </a:prstGeom>
        </p:spPr>
        <p:txBody>
          <a:bodyPr lIns="0" tIns="0" rIns="0" bIns="0" rtlCol="0" anchor="t">
            <a:spAutoFit/>
          </a:bodyPr>
          <a:lstStyle/>
          <a:p>
            <a:pPr>
              <a:lnSpc>
                <a:spcPts val="3299"/>
              </a:lnSpc>
            </a:pPr>
            <a:r>
              <a:rPr lang="en-US" sz="2199" spc="65">
                <a:solidFill>
                  <a:srgbClr val="FFFFFF"/>
                </a:solidFill>
                <a:latin typeface="Aileron Regular"/>
              </a:rPr>
              <a:t>Launch,Collect</a:t>
            </a:r>
          </a:p>
        </p:txBody>
      </p:sp>
      <p:sp>
        <p:nvSpPr>
          <p:cNvPr id="44" name="TextBox 44"/>
          <p:cNvSpPr txBox="1"/>
          <p:nvPr/>
        </p:nvSpPr>
        <p:spPr>
          <a:xfrm>
            <a:off x="3697273" y="7230004"/>
            <a:ext cx="3146962" cy="382905"/>
          </a:xfrm>
          <a:prstGeom prst="rect">
            <a:avLst/>
          </a:prstGeom>
        </p:spPr>
        <p:txBody>
          <a:bodyPr lIns="0" tIns="0" rIns="0" bIns="0" rtlCol="0" anchor="t">
            <a:spAutoFit/>
          </a:bodyPr>
          <a:lstStyle/>
          <a:p>
            <a:pPr>
              <a:lnSpc>
                <a:spcPts val="3299"/>
              </a:lnSpc>
            </a:pPr>
            <a:r>
              <a:rPr lang="en-US" sz="2199" spc="65">
                <a:solidFill>
                  <a:srgbClr val="FFFFFF"/>
                </a:solidFill>
                <a:latin typeface="Aileron Regular"/>
              </a:rPr>
              <a:t>Establish</a:t>
            </a:r>
          </a:p>
        </p:txBody>
      </p:sp>
      <p:sp>
        <p:nvSpPr>
          <p:cNvPr id="45" name="TextBox 45"/>
          <p:cNvSpPr txBox="1"/>
          <p:nvPr/>
        </p:nvSpPr>
        <p:spPr>
          <a:xfrm>
            <a:off x="8386224" y="808672"/>
            <a:ext cx="3146962" cy="382905"/>
          </a:xfrm>
          <a:prstGeom prst="rect">
            <a:avLst/>
          </a:prstGeom>
        </p:spPr>
        <p:txBody>
          <a:bodyPr lIns="0" tIns="0" rIns="0" bIns="0" rtlCol="0" anchor="t">
            <a:spAutoFit/>
          </a:bodyPr>
          <a:lstStyle/>
          <a:p>
            <a:pPr>
              <a:lnSpc>
                <a:spcPts val="3299"/>
              </a:lnSpc>
            </a:pPr>
            <a:r>
              <a:rPr lang="en-US" sz="2199" spc="65">
                <a:solidFill>
                  <a:srgbClr val="FFFFFF"/>
                </a:solidFill>
                <a:latin typeface="Aileron Regular"/>
              </a:rPr>
              <a:t>Launch Model</a:t>
            </a:r>
          </a:p>
        </p:txBody>
      </p:sp>
      <p:sp>
        <p:nvSpPr>
          <p:cNvPr id="46" name="TextBox 46"/>
          <p:cNvSpPr txBox="1"/>
          <p:nvPr/>
        </p:nvSpPr>
        <p:spPr>
          <a:xfrm>
            <a:off x="8386224" y="3288242"/>
            <a:ext cx="3146962" cy="382905"/>
          </a:xfrm>
          <a:prstGeom prst="rect">
            <a:avLst/>
          </a:prstGeom>
        </p:spPr>
        <p:txBody>
          <a:bodyPr lIns="0" tIns="0" rIns="0" bIns="0" rtlCol="0" anchor="t">
            <a:spAutoFit/>
          </a:bodyPr>
          <a:lstStyle/>
          <a:p>
            <a:pPr>
              <a:lnSpc>
                <a:spcPts val="3299"/>
              </a:lnSpc>
            </a:pPr>
            <a:r>
              <a:rPr lang="en-US" sz="2199" spc="65">
                <a:solidFill>
                  <a:srgbClr val="FFFFFF"/>
                </a:solidFill>
                <a:latin typeface="Aileron Regular"/>
              </a:rPr>
              <a:t>Expand</a:t>
            </a:r>
          </a:p>
        </p:txBody>
      </p:sp>
      <p:sp>
        <p:nvSpPr>
          <p:cNvPr id="47" name="TextBox 47"/>
          <p:cNvSpPr txBox="1"/>
          <p:nvPr/>
        </p:nvSpPr>
        <p:spPr>
          <a:xfrm>
            <a:off x="8386224" y="5856595"/>
            <a:ext cx="3146962" cy="382905"/>
          </a:xfrm>
          <a:prstGeom prst="rect">
            <a:avLst/>
          </a:prstGeom>
        </p:spPr>
        <p:txBody>
          <a:bodyPr lIns="0" tIns="0" rIns="0" bIns="0" rtlCol="0" anchor="t">
            <a:spAutoFit/>
          </a:bodyPr>
          <a:lstStyle/>
          <a:p>
            <a:pPr>
              <a:lnSpc>
                <a:spcPts val="3299"/>
              </a:lnSpc>
            </a:pPr>
            <a:r>
              <a:rPr lang="en-US" sz="2199" spc="65">
                <a:solidFill>
                  <a:srgbClr val="FFFFFF"/>
                </a:solidFill>
                <a:latin typeface="Aileron Regular"/>
              </a:rPr>
              <a:t>Integrate</a:t>
            </a:r>
          </a:p>
        </p:txBody>
      </p:sp>
      <p:sp>
        <p:nvSpPr>
          <p:cNvPr id="48" name="TextBox 48"/>
          <p:cNvSpPr txBox="1"/>
          <p:nvPr/>
        </p:nvSpPr>
        <p:spPr>
          <a:xfrm>
            <a:off x="8386224" y="8629650"/>
            <a:ext cx="3146962" cy="382905"/>
          </a:xfrm>
          <a:prstGeom prst="rect">
            <a:avLst/>
          </a:prstGeom>
        </p:spPr>
        <p:txBody>
          <a:bodyPr lIns="0" tIns="0" rIns="0" bIns="0" rtlCol="0" anchor="t">
            <a:spAutoFit/>
          </a:bodyPr>
          <a:lstStyle/>
          <a:p>
            <a:pPr>
              <a:lnSpc>
                <a:spcPts val="3299"/>
              </a:lnSpc>
            </a:pPr>
            <a:r>
              <a:rPr lang="en-US" sz="2199" spc="65">
                <a:solidFill>
                  <a:srgbClr val="FFFFFF"/>
                </a:solidFill>
                <a:latin typeface="Aileron Regular"/>
              </a:rPr>
              <a:t>Conduct</a:t>
            </a:r>
          </a:p>
        </p:txBody>
      </p:sp>
      <p:sp>
        <p:nvSpPr>
          <p:cNvPr id="49" name="TextBox 49"/>
          <p:cNvSpPr txBox="1"/>
          <p:nvPr/>
        </p:nvSpPr>
        <p:spPr>
          <a:xfrm>
            <a:off x="13413203" y="1895792"/>
            <a:ext cx="3146962" cy="382905"/>
          </a:xfrm>
          <a:prstGeom prst="rect">
            <a:avLst/>
          </a:prstGeom>
        </p:spPr>
        <p:txBody>
          <a:bodyPr lIns="0" tIns="0" rIns="0" bIns="0" rtlCol="0" anchor="t">
            <a:spAutoFit/>
          </a:bodyPr>
          <a:lstStyle/>
          <a:p>
            <a:pPr>
              <a:lnSpc>
                <a:spcPts val="3299"/>
              </a:lnSpc>
            </a:pPr>
            <a:r>
              <a:rPr lang="en-US" sz="2199" spc="65">
                <a:solidFill>
                  <a:srgbClr val="FFFFFF"/>
                </a:solidFill>
                <a:latin typeface="Aileron Regular"/>
              </a:rPr>
              <a:t>Evaluate</a:t>
            </a:r>
          </a:p>
        </p:txBody>
      </p:sp>
      <p:sp>
        <p:nvSpPr>
          <p:cNvPr id="50" name="TextBox 50"/>
          <p:cNvSpPr txBox="1"/>
          <p:nvPr/>
        </p:nvSpPr>
        <p:spPr>
          <a:xfrm>
            <a:off x="13508453" y="4342130"/>
            <a:ext cx="3146962" cy="382905"/>
          </a:xfrm>
          <a:prstGeom prst="rect">
            <a:avLst/>
          </a:prstGeom>
        </p:spPr>
        <p:txBody>
          <a:bodyPr lIns="0" tIns="0" rIns="0" bIns="0" rtlCol="0" anchor="t">
            <a:spAutoFit/>
          </a:bodyPr>
          <a:lstStyle/>
          <a:p>
            <a:pPr>
              <a:lnSpc>
                <a:spcPts val="3299"/>
              </a:lnSpc>
            </a:pPr>
            <a:r>
              <a:rPr lang="en-US" sz="2199" spc="65">
                <a:solidFill>
                  <a:srgbClr val="FFFFFF"/>
                </a:solidFill>
                <a:latin typeface="Aileron Regular"/>
              </a:rPr>
              <a:t>Identify</a:t>
            </a:r>
          </a:p>
        </p:txBody>
      </p:sp>
      <p:sp>
        <p:nvSpPr>
          <p:cNvPr id="51" name="TextBox 51"/>
          <p:cNvSpPr txBox="1"/>
          <p:nvPr/>
        </p:nvSpPr>
        <p:spPr>
          <a:xfrm>
            <a:off x="13508453" y="7230004"/>
            <a:ext cx="3146962" cy="382905"/>
          </a:xfrm>
          <a:prstGeom prst="rect">
            <a:avLst/>
          </a:prstGeom>
        </p:spPr>
        <p:txBody>
          <a:bodyPr lIns="0" tIns="0" rIns="0" bIns="0" rtlCol="0" anchor="t">
            <a:spAutoFit/>
          </a:bodyPr>
          <a:lstStyle/>
          <a:p>
            <a:pPr>
              <a:lnSpc>
                <a:spcPts val="3299"/>
              </a:lnSpc>
            </a:pPr>
            <a:r>
              <a:rPr lang="en-US" sz="2199" spc="65">
                <a:solidFill>
                  <a:srgbClr val="FFFFFF"/>
                </a:solidFill>
                <a:latin typeface="Aileron Regular"/>
              </a:rPr>
              <a:t>Implement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sp>
        <p:nvSpPr>
          <p:cNvPr id="2" name="AutoShape 2"/>
          <p:cNvSpPr/>
          <p:nvPr/>
        </p:nvSpPr>
        <p:spPr>
          <a:xfrm rot="-5400000">
            <a:off x="1528286" y="5160486"/>
            <a:ext cx="837248" cy="0"/>
          </a:xfrm>
          <a:prstGeom prst="line">
            <a:avLst/>
          </a:prstGeom>
          <a:ln w="76200" cap="flat">
            <a:solidFill>
              <a:srgbClr val="3EDAD8"/>
            </a:solidFill>
            <a:prstDash val="solid"/>
            <a:headEnd type="none" w="sm" len="sm"/>
            <a:tailEnd type="none" w="sm" len="sm"/>
          </a:ln>
        </p:spPr>
      </p:sp>
      <p:sp>
        <p:nvSpPr>
          <p:cNvPr id="3" name="AutoShape 3"/>
          <p:cNvSpPr/>
          <p:nvPr/>
        </p:nvSpPr>
        <p:spPr>
          <a:xfrm rot="7688">
            <a:off x="1908874" y="5217636"/>
            <a:ext cx="17036121" cy="0"/>
          </a:xfrm>
          <a:prstGeom prst="line">
            <a:avLst/>
          </a:prstGeom>
          <a:ln w="76200" cap="flat">
            <a:solidFill>
              <a:srgbClr val="3EDAD8"/>
            </a:solidFill>
            <a:prstDash val="solid"/>
            <a:headEnd type="none" w="sm" len="sm"/>
            <a:tailEnd type="none" w="sm" len="sm"/>
          </a:ln>
        </p:spPr>
      </p:sp>
      <p:sp>
        <p:nvSpPr>
          <p:cNvPr id="4" name="TextBox 4"/>
          <p:cNvSpPr txBox="1"/>
          <p:nvPr/>
        </p:nvSpPr>
        <p:spPr>
          <a:xfrm>
            <a:off x="7640181" y="6095365"/>
            <a:ext cx="9693909" cy="3662823"/>
          </a:xfrm>
          <a:prstGeom prst="rect">
            <a:avLst/>
          </a:prstGeom>
        </p:spPr>
        <p:txBody>
          <a:bodyPr lIns="0" tIns="0" rIns="0" bIns="0" rtlCol="0" anchor="t">
            <a:spAutoFit/>
          </a:bodyPr>
          <a:lstStyle/>
          <a:p>
            <a:pPr algn="r">
              <a:lnSpc>
                <a:spcPts val="3244"/>
              </a:lnSpc>
            </a:pPr>
            <a:r>
              <a:rPr lang="en-US" sz="2162" spc="64">
                <a:solidFill>
                  <a:srgbClr val="FFFFFF"/>
                </a:solidFill>
                <a:latin typeface="Aileron Regular"/>
              </a:rPr>
              <a:t>Period 2-3:</a:t>
            </a:r>
          </a:p>
          <a:p>
            <a:pPr algn="r">
              <a:lnSpc>
                <a:spcPts val="3244"/>
              </a:lnSpc>
            </a:pPr>
            <a:endParaRPr lang="en-US" sz="2162" spc="64">
              <a:solidFill>
                <a:srgbClr val="FFFFFF"/>
              </a:solidFill>
              <a:latin typeface="Aileron Regular"/>
            </a:endParaRPr>
          </a:p>
          <a:p>
            <a:pPr algn="r">
              <a:lnSpc>
                <a:spcPts val="3244"/>
              </a:lnSpc>
            </a:pPr>
            <a:r>
              <a:rPr lang="en-US" sz="2162" spc="64">
                <a:solidFill>
                  <a:srgbClr val="FFFFFF"/>
                </a:solidFill>
                <a:latin typeface="Aileron Regular"/>
              </a:rPr>
              <a:t>Launch the platform as a free trial with limited features to test user engagement and refine the AI models.</a:t>
            </a:r>
          </a:p>
          <a:p>
            <a:pPr algn="r">
              <a:lnSpc>
                <a:spcPts val="3244"/>
              </a:lnSpc>
            </a:pPr>
            <a:r>
              <a:rPr lang="en-US" sz="2162" spc="64">
                <a:solidFill>
                  <a:srgbClr val="FFFFFF"/>
                </a:solidFill>
                <a:latin typeface="Aileron Regular"/>
              </a:rPr>
              <a:t>Collect user feedback and data to improve the AI models and increase accuracy and relevance of fashion recommendations.</a:t>
            </a:r>
          </a:p>
          <a:p>
            <a:pPr algn="r">
              <a:lnSpc>
                <a:spcPts val="3244"/>
              </a:lnSpc>
            </a:pPr>
            <a:r>
              <a:rPr lang="en-US" sz="2162" spc="64">
                <a:solidFill>
                  <a:srgbClr val="FFFFFF"/>
                </a:solidFill>
                <a:latin typeface="Aileron Regular"/>
              </a:rPr>
              <a:t>Establish partnerships with fashion retailers to offer exclusive discounts and promotions to platform users.</a:t>
            </a:r>
          </a:p>
          <a:p>
            <a:pPr algn="ctr">
              <a:lnSpc>
                <a:spcPts val="3094"/>
              </a:lnSpc>
            </a:pPr>
            <a:endParaRPr lang="en-US" sz="2162" spc="64">
              <a:solidFill>
                <a:srgbClr val="FFFFFF"/>
              </a:solidFill>
              <a:latin typeface="Aileron Regular"/>
            </a:endParaRPr>
          </a:p>
        </p:txBody>
      </p:sp>
      <p:grpSp>
        <p:nvGrpSpPr>
          <p:cNvPr id="5" name="Group 5"/>
          <p:cNvGrpSpPr/>
          <p:nvPr/>
        </p:nvGrpSpPr>
        <p:grpSpPr>
          <a:xfrm>
            <a:off x="16192500" y="10137246"/>
            <a:ext cx="2283181" cy="167947"/>
            <a:chOff x="0" y="0"/>
            <a:chExt cx="601332" cy="44233"/>
          </a:xfrm>
        </p:grpSpPr>
        <p:sp>
          <p:nvSpPr>
            <p:cNvPr id="6" name="Freeform 6"/>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3EDAD8"/>
            </a:solidFill>
          </p:spPr>
        </p:sp>
        <p:sp>
          <p:nvSpPr>
            <p:cNvPr id="7" name="TextBox 7"/>
            <p:cNvSpPr txBox="1"/>
            <p:nvPr/>
          </p:nvSpPr>
          <p:spPr>
            <a:xfrm>
              <a:off x="0" y="-57150"/>
              <a:ext cx="812800" cy="869950"/>
            </a:xfrm>
            <a:prstGeom prst="rect">
              <a:avLst/>
            </a:prstGeom>
          </p:spPr>
          <p:txBody>
            <a:bodyPr lIns="50800" tIns="50800" rIns="50800" bIns="50800" rtlCol="0" anchor="ctr"/>
            <a:lstStyle/>
            <a:p>
              <a:pPr algn="ctr">
                <a:lnSpc>
                  <a:spcPts val="3299"/>
                </a:lnSpc>
              </a:pPr>
              <a:endParaRPr/>
            </a:p>
          </p:txBody>
        </p:sp>
      </p:grpSp>
      <p:grpSp>
        <p:nvGrpSpPr>
          <p:cNvPr id="8" name="Group 8"/>
          <p:cNvGrpSpPr/>
          <p:nvPr/>
        </p:nvGrpSpPr>
        <p:grpSpPr>
          <a:xfrm>
            <a:off x="0" y="0"/>
            <a:ext cx="16192500" cy="172508"/>
            <a:chOff x="0" y="0"/>
            <a:chExt cx="4264691" cy="45434"/>
          </a:xfrm>
        </p:grpSpPr>
        <p:sp>
          <p:nvSpPr>
            <p:cNvPr id="9" name="Freeform 9"/>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3EDAD8"/>
            </a:solidFill>
          </p:spPr>
        </p:sp>
        <p:sp>
          <p:nvSpPr>
            <p:cNvPr id="10" name="TextBox 10"/>
            <p:cNvSpPr txBox="1"/>
            <p:nvPr/>
          </p:nvSpPr>
          <p:spPr>
            <a:xfrm>
              <a:off x="0" y="-57150"/>
              <a:ext cx="812800" cy="869950"/>
            </a:xfrm>
            <a:prstGeom prst="rect">
              <a:avLst/>
            </a:prstGeom>
          </p:spPr>
          <p:txBody>
            <a:bodyPr lIns="50800" tIns="50800" rIns="50800" bIns="50800" rtlCol="0" anchor="ctr"/>
            <a:lstStyle/>
            <a:p>
              <a:pPr algn="ctr">
                <a:lnSpc>
                  <a:spcPts val="3299"/>
                </a:lnSpc>
              </a:pPr>
              <a:endParaRPr/>
            </a:p>
          </p:txBody>
        </p:sp>
      </p:grpSp>
      <p:sp>
        <p:nvSpPr>
          <p:cNvPr id="11" name="AutoShape 11"/>
          <p:cNvSpPr/>
          <p:nvPr/>
        </p:nvSpPr>
        <p:spPr>
          <a:xfrm rot="-5400000">
            <a:off x="8687276" y="5274786"/>
            <a:ext cx="837248" cy="0"/>
          </a:xfrm>
          <a:prstGeom prst="line">
            <a:avLst/>
          </a:prstGeom>
          <a:ln w="76200" cap="flat">
            <a:solidFill>
              <a:srgbClr val="3EDAD8"/>
            </a:solidFill>
            <a:prstDash val="solid"/>
            <a:headEnd type="none" w="sm" len="sm"/>
            <a:tailEnd type="none" w="sm" len="sm"/>
          </a:ln>
        </p:spPr>
      </p:sp>
      <p:grpSp>
        <p:nvGrpSpPr>
          <p:cNvPr id="12" name="Group 12"/>
          <p:cNvGrpSpPr/>
          <p:nvPr/>
        </p:nvGrpSpPr>
        <p:grpSpPr>
          <a:xfrm>
            <a:off x="8703945" y="5617210"/>
            <a:ext cx="880110" cy="880110"/>
            <a:chOff x="0" y="0"/>
            <a:chExt cx="812800" cy="812800"/>
          </a:xfrm>
        </p:grpSpPr>
        <p:sp>
          <p:nvSpPr>
            <p:cNvPr id="13" name="Freeform 13"/>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14" name="TextBox 14"/>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2</a:t>
              </a:r>
            </a:p>
          </p:txBody>
        </p:sp>
      </p:grpSp>
      <p:grpSp>
        <p:nvGrpSpPr>
          <p:cNvPr id="15" name="Group 15"/>
          <p:cNvGrpSpPr/>
          <p:nvPr/>
        </p:nvGrpSpPr>
        <p:grpSpPr>
          <a:xfrm>
            <a:off x="1468755" y="4005263"/>
            <a:ext cx="880110" cy="880110"/>
            <a:chOff x="0" y="0"/>
            <a:chExt cx="812800" cy="812800"/>
          </a:xfrm>
        </p:grpSpPr>
        <p:sp>
          <p:nvSpPr>
            <p:cNvPr id="16" name="Freeform 1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17" name="TextBox 17"/>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1</a:t>
              </a:r>
            </a:p>
          </p:txBody>
        </p:sp>
      </p:grpSp>
      <p:sp>
        <p:nvSpPr>
          <p:cNvPr id="18" name="TextBox 18"/>
          <p:cNvSpPr txBox="1"/>
          <p:nvPr/>
        </p:nvSpPr>
        <p:spPr>
          <a:xfrm>
            <a:off x="1388311" y="351525"/>
            <a:ext cx="11098825" cy="3408045"/>
          </a:xfrm>
          <a:prstGeom prst="rect">
            <a:avLst/>
          </a:prstGeom>
        </p:spPr>
        <p:txBody>
          <a:bodyPr lIns="0" tIns="0" rIns="0" bIns="0" rtlCol="0" anchor="t">
            <a:spAutoFit/>
          </a:bodyPr>
          <a:lstStyle/>
          <a:p>
            <a:pPr>
              <a:lnSpc>
                <a:spcPts val="3449"/>
              </a:lnSpc>
              <a:spcBef>
                <a:spcPct val="0"/>
              </a:spcBef>
            </a:pPr>
            <a:r>
              <a:rPr lang="en-US" sz="2299" spc="68">
                <a:solidFill>
                  <a:srgbClr val="FFFFFF"/>
                </a:solidFill>
                <a:latin typeface="Aileron Regular"/>
              </a:rPr>
              <a:t>Period 1:</a:t>
            </a:r>
          </a:p>
          <a:p>
            <a:pPr>
              <a:lnSpc>
                <a:spcPts val="3449"/>
              </a:lnSpc>
              <a:spcBef>
                <a:spcPct val="0"/>
              </a:spcBef>
            </a:pPr>
            <a:endParaRPr lang="en-US" sz="2299" spc="68">
              <a:solidFill>
                <a:srgbClr val="FFFFFF"/>
              </a:solidFill>
              <a:latin typeface="Aileron Regular"/>
            </a:endParaRPr>
          </a:p>
          <a:p>
            <a:pPr>
              <a:lnSpc>
                <a:spcPts val="3449"/>
              </a:lnSpc>
              <a:spcBef>
                <a:spcPct val="0"/>
              </a:spcBef>
            </a:pPr>
            <a:r>
              <a:rPr lang="en-US" sz="2299" spc="68">
                <a:solidFill>
                  <a:srgbClr val="FFFFFF"/>
                </a:solidFill>
                <a:latin typeface="Aileron Regular"/>
              </a:rPr>
              <a:t>Develop the AI technology for virtual styling and fashion recommendations, including analysis of user preferences, body shape, and budget.</a:t>
            </a:r>
          </a:p>
          <a:p>
            <a:pPr>
              <a:lnSpc>
                <a:spcPts val="3449"/>
              </a:lnSpc>
              <a:spcBef>
                <a:spcPct val="0"/>
              </a:spcBef>
            </a:pPr>
            <a:r>
              <a:rPr lang="en-US" sz="2299" spc="68">
                <a:solidFill>
                  <a:srgbClr val="FFFFFF"/>
                </a:solidFill>
                <a:latin typeface="Aileron Regular"/>
              </a:rPr>
              <a:t>Build the platform infrastructure for hosting the AI models and integrating with fashion retailers' databases.</a:t>
            </a:r>
          </a:p>
          <a:p>
            <a:pPr>
              <a:lnSpc>
                <a:spcPts val="3449"/>
              </a:lnSpc>
              <a:spcBef>
                <a:spcPct val="0"/>
              </a:spcBef>
            </a:pPr>
            <a:r>
              <a:rPr lang="en-US" sz="2299" spc="68">
                <a:solidFill>
                  <a:srgbClr val="FFFFFF"/>
                </a:solidFill>
                <a:latin typeface="Aileron Regular"/>
              </a:rPr>
              <a:t>Conduct user research to understand the market demand for the product and identify target audience segments.</a:t>
            </a:r>
          </a:p>
        </p:txBody>
      </p:sp>
      <p:sp>
        <p:nvSpPr>
          <p:cNvPr id="19" name="AutoShape 19"/>
          <p:cNvSpPr/>
          <p:nvPr/>
        </p:nvSpPr>
        <p:spPr>
          <a:xfrm rot="-5400000">
            <a:off x="10633900" y="5274786"/>
            <a:ext cx="837248" cy="0"/>
          </a:xfrm>
          <a:prstGeom prst="line">
            <a:avLst/>
          </a:prstGeom>
          <a:ln w="76200" cap="flat">
            <a:solidFill>
              <a:srgbClr val="3EDAD8"/>
            </a:solidFill>
            <a:prstDash val="solid"/>
            <a:headEnd type="none" w="sm" len="sm"/>
            <a:tailEnd type="none" w="sm" len="sm"/>
          </a:ln>
        </p:spPr>
      </p:sp>
      <p:grpSp>
        <p:nvGrpSpPr>
          <p:cNvPr id="20" name="Group 20"/>
          <p:cNvGrpSpPr/>
          <p:nvPr/>
        </p:nvGrpSpPr>
        <p:grpSpPr>
          <a:xfrm>
            <a:off x="10612469" y="5646261"/>
            <a:ext cx="880110" cy="880110"/>
            <a:chOff x="0" y="0"/>
            <a:chExt cx="812800" cy="812800"/>
          </a:xfrm>
        </p:grpSpPr>
        <p:sp>
          <p:nvSpPr>
            <p:cNvPr id="21" name="Freeform 21"/>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22" name="TextBox 22"/>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3</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sp>
        <p:nvSpPr>
          <p:cNvPr id="2" name="AutoShape 2"/>
          <p:cNvSpPr/>
          <p:nvPr/>
        </p:nvSpPr>
        <p:spPr>
          <a:xfrm rot="-5400000">
            <a:off x="1528286" y="5274786"/>
            <a:ext cx="837248" cy="0"/>
          </a:xfrm>
          <a:prstGeom prst="line">
            <a:avLst/>
          </a:prstGeom>
          <a:ln w="76200" cap="flat">
            <a:solidFill>
              <a:srgbClr val="3EDAD8"/>
            </a:solidFill>
            <a:prstDash val="solid"/>
            <a:headEnd type="none" w="sm" len="sm"/>
            <a:tailEnd type="none" w="sm" len="sm"/>
          </a:ln>
        </p:spPr>
      </p:sp>
      <p:sp>
        <p:nvSpPr>
          <p:cNvPr id="3" name="AutoShape 3"/>
          <p:cNvSpPr/>
          <p:nvPr/>
        </p:nvSpPr>
        <p:spPr>
          <a:xfrm rot="7688">
            <a:off x="1908874" y="5217636"/>
            <a:ext cx="17036121" cy="0"/>
          </a:xfrm>
          <a:prstGeom prst="line">
            <a:avLst/>
          </a:prstGeom>
          <a:ln w="76200" cap="flat">
            <a:solidFill>
              <a:srgbClr val="3EDAD8"/>
            </a:solidFill>
            <a:prstDash val="solid"/>
            <a:headEnd type="none" w="sm" len="sm"/>
            <a:tailEnd type="none" w="sm" len="sm"/>
          </a:ln>
        </p:spPr>
      </p:sp>
      <p:sp>
        <p:nvSpPr>
          <p:cNvPr id="4" name="TextBox 4"/>
          <p:cNvSpPr txBox="1"/>
          <p:nvPr/>
        </p:nvSpPr>
        <p:spPr>
          <a:xfrm>
            <a:off x="7059349" y="5981065"/>
            <a:ext cx="10730810" cy="3998103"/>
          </a:xfrm>
          <a:prstGeom prst="rect">
            <a:avLst/>
          </a:prstGeom>
        </p:spPr>
        <p:txBody>
          <a:bodyPr lIns="0" tIns="0" rIns="0" bIns="0" rtlCol="0" anchor="t">
            <a:spAutoFit/>
          </a:bodyPr>
          <a:lstStyle/>
          <a:p>
            <a:pPr algn="r">
              <a:lnSpc>
                <a:spcPts val="3544"/>
              </a:lnSpc>
            </a:pPr>
            <a:r>
              <a:rPr lang="en-US" sz="2362" spc="70">
                <a:solidFill>
                  <a:srgbClr val="FFFFFF"/>
                </a:solidFill>
                <a:latin typeface="Aileron Regular"/>
              </a:rPr>
              <a:t>Period 7-8:</a:t>
            </a:r>
          </a:p>
          <a:p>
            <a:pPr algn="r">
              <a:lnSpc>
                <a:spcPts val="3544"/>
              </a:lnSpc>
            </a:pPr>
            <a:endParaRPr lang="en-US" sz="2362" spc="70">
              <a:solidFill>
                <a:srgbClr val="FFFFFF"/>
              </a:solidFill>
              <a:latin typeface="Aileron Regular"/>
            </a:endParaRPr>
          </a:p>
          <a:p>
            <a:pPr algn="r">
              <a:lnSpc>
                <a:spcPts val="3544"/>
              </a:lnSpc>
            </a:pPr>
            <a:r>
              <a:rPr lang="en-US" sz="2362" spc="70">
                <a:solidFill>
                  <a:srgbClr val="FFFFFF"/>
                </a:solidFill>
                <a:latin typeface="Aileron Regular"/>
              </a:rPr>
              <a:t>Expand platform features to include additional services such as virtual try-on, real-time styling sessions, and personal shopping services.</a:t>
            </a:r>
          </a:p>
          <a:p>
            <a:pPr algn="r">
              <a:lnSpc>
                <a:spcPts val="3544"/>
              </a:lnSpc>
            </a:pPr>
            <a:r>
              <a:rPr lang="en-US" sz="2362" spc="70">
                <a:solidFill>
                  <a:srgbClr val="FFFFFF"/>
                </a:solidFill>
                <a:latin typeface="Aileron Regular"/>
              </a:rPr>
              <a:t>Conduct research on potential expansion into new markets or product categories.</a:t>
            </a:r>
          </a:p>
          <a:p>
            <a:pPr algn="r">
              <a:lnSpc>
                <a:spcPts val="3544"/>
              </a:lnSpc>
            </a:pPr>
            <a:r>
              <a:rPr lang="en-US" sz="2362" spc="70">
                <a:solidFill>
                  <a:srgbClr val="FFFFFF"/>
                </a:solidFill>
                <a:latin typeface="Aileron Regular"/>
              </a:rPr>
              <a:t>Evaluate performance metrics to identify opportunities for cost optimization and revenue growth.</a:t>
            </a:r>
          </a:p>
          <a:p>
            <a:pPr algn="ctr">
              <a:lnSpc>
                <a:spcPts val="3394"/>
              </a:lnSpc>
            </a:pPr>
            <a:endParaRPr lang="en-US" sz="2362" spc="70">
              <a:solidFill>
                <a:srgbClr val="FFFFFF"/>
              </a:solidFill>
              <a:latin typeface="Aileron Regular"/>
            </a:endParaRPr>
          </a:p>
        </p:txBody>
      </p:sp>
      <p:grpSp>
        <p:nvGrpSpPr>
          <p:cNvPr id="5" name="Group 5"/>
          <p:cNvGrpSpPr/>
          <p:nvPr/>
        </p:nvGrpSpPr>
        <p:grpSpPr>
          <a:xfrm>
            <a:off x="16192500" y="10137246"/>
            <a:ext cx="2283181" cy="167947"/>
            <a:chOff x="0" y="0"/>
            <a:chExt cx="601332" cy="44233"/>
          </a:xfrm>
        </p:grpSpPr>
        <p:sp>
          <p:nvSpPr>
            <p:cNvPr id="6" name="Freeform 6"/>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3EDAD8"/>
            </a:solidFill>
          </p:spPr>
        </p:sp>
        <p:sp>
          <p:nvSpPr>
            <p:cNvPr id="7" name="TextBox 7"/>
            <p:cNvSpPr txBox="1"/>
            <p:nvPr/>
          </p:nvSpPr>
          <p:spPr>
            <a:xfrm>
              <a:off x="0" y="-57150"/>
              <a:ext cx="812800" cy="869950"/>
            </a:xfrm>
            <a:prstGeom prst="rect">
              <a:avLst/>
            </a:prstGeom>
          </p:spPr>
          <p:txBody>
            <a:bodyPr lIns="50800" tIns="50800" rIns="50800" bIns="50800" rtlCol="0" anchor="ctr"/>
            <a:lstStyle/>
            <a:p>
              <a:pPr algn="ctr">
                <a:lnSpc>
                  <a:spcPts val="3299"/>
                </a:lnSpc>
              </a:pPr>
              <a:endParaRPr/>
            </a:p>
          </p:txBody>
        </p:sp>
      </p:grpSp>
      <p:grpSp>
        <p:nvGrpSpPr>
          <p:cNvPr id="8" name="Group 8"/>
          <p:cNvGrpSpPr/>
          <p:nvPr/>
        </p:nvGrpSpPr>
        <p:grpSpPr>
          <a:xfrm>
            <a:off x="0" y="0"/>
            <a:ext cx="16192500" cy="172508"/>
            <a:chOff x="0" y="0"/>
            <a:chExt cx="4264691" cy="45434"/>
          </a:xfrm>
        </p:grpSpPr>
        <p:sp>
          <p:nvSpPr>
            <p:cNvPr id="9" name="Freeform 9"/>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3EDAD8"/>
            </a:solidFill>
          </p:spPr>
        </p:sp>
        <p:sp>
          <p:nvSpPr>
            <p:cNvPr id="10" name="TextBox 10"/>
            <p:cNvSpPr txBox="1"/>
            <p:nvPr/>
          </p:nvSpPr>
          <p:spPr>
            <a:xfrm>
              <a:off x="0" y="-57150"/>
              <a:ext cx="812800" cy="869950"/>
            </a:xfrm>
            <a:prstGeom prst="rect">
              <a:avLst/>
            </a:prstGeom>
          </p:spPr>
          <p:txBody>
            <a:bodyPr lIns="50800" tIns="50800" rIns="50800" bIns="50800" rtlCol="0" anchor="ctr"/>
            <a:lstStyle/>
            <a:p>
              <a:pPr algn="ctr">
                <a:lnSpc>
                  <a:spcPts val="3299"/>
                </a:lnSpc>
              </a:pPr>
              <a:endParaRPr/>
            </a:p>
          </p:txBody>
        </p:sp>
      </p:grpSp>
      <p:sp>
        <p:nvSpPr>
          <p:cNvPr id="11" name="AutoShape 11"/>
          <p:cNvSpPr/>
          <p:nvPr/>
        </p:nvSpPr>
        <p:spPr>
          <a:xfrm rot="-5400000">
            <a:off x="8687276" y="5274786"/>
            <a:ext cx="837248" cy="0"/>
          </a:xfrm>
          <a:prstGeom prst="line">
            <a:avLst/>
          </a:prstGeom>
          <a:ln w="76200" cap="flat">
            <a:solidFill>
              <a:srgbClr val="3EDAD8"/>
            </a:solidFill>
            <a:prstDash val="solid"/>
            <a:headEnd type="none" w="sm" len="sm"/>
            <a:tailEnd type="none" w="sm" len="sm"/>
          </a:ln>
        </p:spPr>
      </p:sp>
      <p:grpSp>
        <p:nvGrpSpPr>
          <p:cNvPr id="12" name="Group 12"/>
          <p:cNvGrpSpPr/>
          <p:nvPr/>
        </p:nvGrpSpPr>
        <p:grpSpPr>
          <a:xfrm>
            <a:off x="8703945" y="5617210"/>
            <a:ext cx="880110" cy="880110"/>
            <a:chOff x="0" y="0"/>
            <a:chExt cx="812800" cy="812800"/>
          </a:xfrm>
        </p:grpSpPr>
        <p:sp>
          <p:nvSpPr>
            <p:cNvPr id="13" name="Freeform 13"/>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14" name="TextBox 14"/>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7</a:t>
              </a:r>
            </a:p>
          </p:txBody>
        </p:sp>
      </p:grpSp>
      <p:grpSp>
        <p:nvGrpSpPr>
          <p:cNvPr id="15" name="Group 15"/>
          <p:cNvGrpSpPr/>
          <p:nvPr/>
        </p:nvGrpSpPr>
        <p:grpSpPr>
          <a:xfrm>
            <a:off x="1468755" y="4005263"/>
            <a:ext cx="880110" cy="880110"/>
            <a:chOff x="0" y="0"/>
            <a:chExt cx="812800" cy="812800"/>
          </a:xfrm>
        </p:grpSpPr>
        <p:sp>
          <p:nvSpPr>
            <p:cNvPr id="16" name="Freeform 1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17" name="TextBox 17"/>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4</a:t>
              </a:r>
            </a:p>
          </p:txBody>
        </p:sp>
      </p:grpSp>
      <p:sp>
        <p:nvSpPr>
          <p:cNvPr id="18" name="TextBox 18"/>
          <p:cNvSpPr txBox="1"/>
          <p:nvPr/>
        </p:nvSpPr>
        <p:spPr>
          <a:xfrm>
            <a:off x="1246995" y="336232"/>
            <a:ext cx="10471227" cy="3819525"/>
          </a:xfrm>
          <a:prstGeom prst="rect">
            <a:avLst/>
          </a:prstGeom>
        </p:spPr>
        <p:txBody>
          <a:bodyPr lIns="0" tIns="0" rIns="0" bIns="0" rtlCol="0" anchor="t">
            <a:spAutoFit/>
          </a:bodyPr>
          <a:lstStyle/>
          <a:p>
            <a:pPr>
              <a:lnSpc>
                <a:spcPts val="3449"/>
              </a:lnSpc>
              <a:spcBef>
                <a:spcPct val="0"/>
              </a:spcBef>
            </a:pPr>
            <a:r>
              <a:rPr lang="en-US" sz="2299" spc="68">
                <a:solidFill>
                  <a:srgbClr val="FFFFFF"/>
                </a:solidFill>
                <a:latin typeface="Aileron Regular"/>
              </a:rPr>
              <a:t>Period 4-6:</a:t>
            </a:r>
          </a:p>
          <a:p>
            <a:pPr>
              <a:lnSpc>
                <a:spcPts val="3449"/>
              </a:lnSpc>
            </a:pPr>
            <a:r>
              <a:rPr lang="en-US" sz="2299" spc="68">
                <a:solidFill>
                  <a:srgbClr val="FFFFFF"/>
                </a:solidFill>
                <a:latin typeface="Aileron Regular"/>
              </a:rPr>
              <a:t>Launch pay-per-use model, where users pay a fee for each virtual styling session or purchase made through the platform.</a:t>
            </a:r>
          </a:p>
          <a:p>
            <a:pPr>
              <a:lnSpc>
                <a:spcPts val="3449"/>
              </a:lnSpc>
            </a:pPr>
            <a:r>
              <a:rPr lang="en-US" sz="2299" spc="68">
                <a:solidFill>
                  <a:srgbClr val="FFFFFF"/>
                </a:solidFill>
                <a:latin typeface="Aileron Regular"/>
              </a:rPr>
              <a:t>Expand partnerships with fashion retailers to increase user acquisition and drive additional revenue streams through affiliate commissions or partnerships.</a:t>
            </a:r>
          </a:p>
          <a:p>
            <a:pPr>
              <a:lnSpc>
                <a:spcPts val="3449"/>
              </a:lnSpc>
            </a:pPr>
            <a:r>
              <a:rPr lang="en-US" sz="2299" spc="68">
                <a:solidFill>
                  <a:srgbClr val="FFFFFF"/>
                </a:solidFill>
                <a:latin typeface="Aileron Regular"/>
              </a:rPr>
              <a:t>Integrate social media and influencer marketing to increase brand awareness and user acquisition.</a:t>
            </a:r>
          </a:p>
          <a:p>
            <a:pPr>
              <a:lnSpc>
                <a:spcPts val="3299"/>
              </a:lnSpc>
              <a:spcBef>
                <a:spcPct val="0"/>
              </a:spcBef>
            </a:pPr>
            <a:endParaRPr lang="en-US" sz="2299" spc="68">
              <a:solidFill>
                <a:srgbClr val="FFFFFF"/>
              </a:solidFill>
              <a:latin typeface="Aileron Regular"/>
            </a:endParaRPr>
          </a:p>
        </p:txBody>
      </p:sp>
      <p:sp>
        <p:nvSpPr>
          <p:cNvPr id="19" name="AutoShape 19"/>
          <p:cNvSpPr/>
          <p:nvPr/>
        </p:nvSpPr>
        <p:spPr>
          <a:xfrm rot="-5400000">
            <a:off x="10633900" y="5274786"/>
            <a:ext cx="837248" cy="0"/>
          </a:xfrm>
          <a:prstGeom prst="line">
            <a:avLst/>
          </a:prstGeom>
          <a:ln w="76200" cap="flat">
            <a:solidFill>
              <a:srgbClr val="3EDAD8"/>
            </a:solidFill>
            <a:prstDash val="solid"/>
            <a:headEnd type="none" w="sm" len="sm"/>
            <a:tailEnd type="none" w="sm" len="sm"/>
          </a:ln>
        </p:spPr>
      </p:sp>
      <p:grpSp>
        <p:nvGrpSpPr>
          <p:cNvPr id="20" name="Group 20"/>
          <p:cNvGrpSpPr/>
          <p:nvPr/>
        </p:nvGrpSpPr>
        <p:grpSpPr>
          <a:xfrm>
            <a:off x="10612469" y="5646261"/>
            <a:ext cx="880110" cy="880110"/>
            <a:chOff x="0" y="0"/>
            <a:chExt cx="812800" cy="812800"/>
          </a:xfrm>
        </p:grpSpPr>
        <p:sp>
          <p:nvSpPr>
            <p:cNvPr id="21" name="Freeform 21"/>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22" name="TextBox 22"/>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8</a:t>
              </a:r>
            </a:p>
          </p:txBody>
        </p:sp>
      </p:grpSp>
      <p:grpSp>
        <p:nvGrpSpPr>
          <p:cNvPr id="23" name="Group 23"/>
          <p:cNvGrpSpPr/>
          <p:nvPr/>
        </p:nvGrpSpPr>
        <p:grpSpPr>
          <a:xfrm>
            <a:off x="3394801" y="4005263"/>
            <a:ext cx="880110" cy="880110"/>
            <a:chOff x="0" y="0"/>
            <a:chExt cx="812800" cy="812800"/>
          </a:xfrm>
        </p:grpSpPr>
        <p:sp>
          <p:nvSpPr>
            <p:cNvPr id="24" name="Freeform 24"/>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25" name="TextBox 25"/>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5</a:t>
              </a:r>
            </a:p>
          </p:txBody>
        </p:sp>
      </p:grpSp>
      <p:sp>
        <p:nvSpPr>
          <p:cNvPr id="26" name="AutoShape 26"/>
          <p:cNvSpPr/>
          <p:nvPr/>
        </p:nvSpPr>
        <p:spPr>
          <a:xfrm rot="-5400000">
            <a:off x="3454333" y="5217636"/>
            <a:ext cx="837248" cy="0"/>
          </a:xfrm>
          <a:prstGeom prst="line">
            <a:avLst/>
          </a:prstGeom>
          <a:ln w="76200" cap="flat">
            <a:solidFill>
              <a:srgbClr val="3EDAD8"/>
            </a:solidFill>
            <a:prstDash val="solid"/>
            <a:headEnd type="none" w="sm" len="sm"/>
            <a:tailEnd type="none" w="sm" len="sm"/>
          </a:ln>
        </p:spPr>
      </p:sp>
      <p:grpSp>
        <p:nvGrpSpPr>
          <p:cNvPr id="27" name="Group 27"/>
          <p:cNvGrpSpPr/>
          <p:nvPr/>
        </p:nvGrpSpPr>
        <p:grpSpPr>
          <a:xfrm>
            <a:off x="5179552" y="4005263"/>
            <a:ext cx="880110" cy="880110"/>
            <a:chOff x="0" y="0"/>
            <a:chExt cx="812800" cy="812800"/>
          </a:xfrm>
        </p:grpSpPr>
        <p:sp>
          <p:nvSpPr>
            <p:cNvPr id="28" name="Freeform 28"/>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29" name="TextBox 29"/>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6</a:t>
              </a:r>
            </a:p>
          </p:txBody>
        </p:sp>
      </p:grpSp>
      <p:sp>
        <p:nvSpPr>
          <p:cNvPr id="30" name="AutoShape 30"/>
          <p:cNvSpPr/>
          <p:nvPr/>
        </p:nvSpPr>
        <p:spPr>
          <a:xfrm rot="-5400000">
            <a:off x="5239083" y="5217636"/>
            <a:ext cx="837248" cy="0"/>
          </a:xfrm>
          <a:prstGeom prst="line">
            <a:avLst/>
          </a:prstGeom>
          <a:ln w="76200" cap="flat">
            <a:solidFill>
              <a:srgbClr val="3EDAD8"/>
            </a:solidFill>
            <a:prstDash val="solid"/>
            <a:headEnd type="none" w="sm" len="sm"/>
            <a:tailEnd type="none" w="sm" len="sm"/>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sp>
        <p:nvSpPr>
          <p:cNvPr id="2" name="AutoShape 2"/>
          <p:cNvSpPr/>
          <p:nvPr/>
        </p:nvSpPr>
        <p:spPr>
          <a:xfrm rot="-5400000">
            <a:off x="1528286" y="5160486"/>
            <a:ext cx="837248" cy="0"/>
          </a:xfrm>
          <a:prstGeom prst="line">
            <a:avLst/>
          </a:prstGeom>
          <a:ln w="76200" cap="flat">
            <a:solidFill>
              <a:srgbClr val="3EDAD8"/>
            </a:solidFill>
            <a:prstDash val="solid"/>
            <a:headEnd type="none" w="sm" len="sm"/>
            <a:tailEnd type="none" w="sm" len="sm"/>
          </a:ln>
        </p:spPr>
      </p:sp>
      <p:sp>
        <p:nvSpPr>
          <p:cNvPr id="3" name="AutoShape 3"/>
          <p:cNvSpPr/>
          <p:nvPr/>
        </p:nvSpPr>
        <p:spPr>
          <a:xfrm rot="7688">
            <a:off x="1908874" y="5217636"/>
            <a:ext cx="17036121" cy="0"/>
          </a:xfrm>
          <a:prstGeom prst="line">
            <a:avLst/>
          </a:prstGeom>
          <a:ln w="76200" cap="flat">
            <a:solidFill>
              <a:srgbClr val="3EDAD8"/>
            </a:solidFill>
            <a:prstDash val="solid"/>
            <a:headEnd type="none" w="sm" len="sm"/>
            <a:tailEnd type="none" w="sm" len="sm"/>
          </a:ln>
        </p:spPr>
      </p:sp>
      <p:sp>
        <p:nvSpPr>
          <p:cNvPr id="4" name="TextBox 4"/>
          <p:cNvSpPr txBox="1"/>
          <p:nvPr/>
        </p:nvSpPr>
        <p:spPr>
          <a:xfrm>
            <a:off x="7640181" y="6669704"/>
            <a:ext cx="9693909" cy="2885583"/>
          </a:xfrm>
          <a:prstGeom prst="rect">
            <a:avLst/>
          </a:prstGeom>
        </p:spPr>
        <p:txBody>
          <a:bodyPr lIns="0" tIns="0" rIns="0" bIns="0" rtlCol="0" anchor="t">
            <a:spAutoFit/>
          </a:bodyPr>
          <a:lstStyle/>
          <a:p>
            <a:pPr algn="r">
              <a:lnSpc>
                <a:spcPts val="3844"/>
              </a:lnSpc>
            </a:pPr>
            <a:r>
              <a:rPr lang="en-US" sz="2562" spc="76">
                <a:solidFill>
                  <a:srgbClr val="FFFFFF"/>
                </a:solidFill>
                <a:latin typeface="Aileron Regular"/>
              </a:rPr>
              <a:t>Period 10:</a:t>
            </a:r>
          </a:p>
          <a:p>
            <a:pPr algn="r">
              <a:lnSpc>
                <a:spcPts val="3844"/>
              </a:lnSpc>
            </a:pPr>
            <a:r>
              <a:rPr lang="en-US" sz="2562" spc="76">
                <a:solidFill>
                  <a:srgbClr val="FFFFFF"/>
                </a:solidFill>
                <a:latin typeface="Aileron Regular"/>
              </a:rPr>
              <a:t>Implement the expansion or diversification plan identified in Period 9.</a:t>
            </a:r>
          </a:p>
          <a:p>
            <a:pPr algn="r">
              <a:lnSpc>
                <a:spcPts val="3844"/>
              </a:lnSpc>
            </a:pPr>
            <a:r>
              <a:rPr lang="en-US" sz="2562" spc="76">
                <a:solidFill>
                  <a:srgbClr val="FFFFFF"/>
                </a:solidFill>
                <a:latin typeface="Aileron Regular"/>
              </a:rPr>
              <a:t>Continue to refine the AI models and platform features to drive user engagement and increase customer lifetime value..</a:t>
            </a:r>
          </a:p>
          <a:p>
            <a:pPr algn="ctr">
              <a:lnSpc>
                <a:spcPts val="3694"/>
              </a:lnSpc>
            </a:pPr>
            <a:endParaRPr lang="en-US" sz="2562" spc="76">
              <a:solidFill>
                <a:srgbClr val="FFFFFF"/>
              </a:solidFill>
              <a:latin typeface="Aileron Regular"/>
            </a:endParaRPr>
          </a:p>
        </p:txBody>
      </p:sp>
      <p:grpSp>
        <p:nvGrpSpPr>
          <p:cNvPr id="5" name="Group 5"/>
          <p:cNvGrpSpPr/>
          <p:nvPr/>
        </p:nvGrpSpPr>
        <p:grpSpPr>
          <a:xfrm>
            <a:off x="16192500" y="10137246"/>
            <a:ext cx="2283181" cy="167947"/>
            <a:chOff x="0" y="0"/>
            <a:chExt cx="601332" cy="44233"/>
          </a:xfrm>
        </p:grpSpPr>
        <p:sp>
          <p:nvSpPr>
            <p:cNvPr id="6" name="Freeform 6"/>
            <p:cNvSpPr/>
            <p:nvPr/>
          </p:nvSpPr>
          <p:spPr>
            <a:xfrm>
              <a:off x="0" y="0"/>
              <a:ext cx="601332" cy="44233"/>
            </a:xfrm>
            <a:custGeom>
              <a:avLst/>
              <a:gdLst/>
              <a:ahLst/>
              <a:cxnLst/>
              <a:rect l="l" t="t" r="r" b="b"/>
              <a:pathLst>
                <a:path w="601332" h="44233">
                  <a:moveTo>
                    <a:pt x="0" y="0"/>
                  </a:moveTo>
                  <a:lnTo>
                    <a:pt x="601332" y="0"/>
                  </a:lnTo>
                  <a:lnTo>
                    <a:pt x="601332" y="44233"/>
                  </a:lnTo>
                  <a:lnTo>
                    <a:pt x="0" y="44233"/>
                  </a:lnTo>
                  <a:close/>
                </a:path>
              </a:pathLst>
            </a:custGeom>
            <a:solidFill>
              <a:srgbClr val="3EDAD8"/>
            </a:solidFill>
          </p:spPr>
        </p:sp>
        <p:sp>
          <p:nvSpPr>
            <p:cNvPr id="7" name="TextBox 7"/>
            <p:cNvSpPr txBox="1"/>
            <p:nvPr/>
          </p:nvSpPr>
          <p:spPr>
            <a:xfrm>
              <a:off x="0" y="-57150"/>
              <a:ext cx="812800" cy="869950"/>
            </a:xfrm>
            <a:prstGeom prst="rect">
              <a:avLst/>
            </a:prstGeom>
          </p:spPr>
          <p:txBody>
            <a:bodyPr lIns="50800" tIns="50800" rIns="50800" bIns="50800" rtlCol="0" anchor="ctr"/>
            <a:lstStyle/>
            <a:p>
              <a:pPr algn="ctr">
                <a:lnSpc>
                  <a:spcPts val="3299"/>
                </a:lnSpc>
              </a:pPr>
              <a:endParaRPr/>
            </a:p>
          </p:txBody>
        </p:sp>
      </p:grpSp>
      <p:grpSp>
        <p:nvGrpSpPr>
          <p:cNvPr id="8" name="Group 8"/>
          <p:cNvGrpSpPr/>
          <p:nvPr/>
        </p:nvGrpSpPr>
        <p:grpSpPr>
          <a:xfrm>
            <a:off x="0" y="0"/>
            <a:ext cx="16192500" cy="172508"/>
            <a:chOff x="0" y="0"/>
            <a:chExt cx="4264691" cy="45434"/>
          </a:xfrm>
        </p:grpSpPr>
        <p:sp>
          <p:nvSpPr>
            <p:cNvPr id="9" name="Freeform 9"/>
            <p:cNvSpPr/>
            <p:nvPr/>
          </p:nvSpPr>
          <p:spPr>
            <a:xfrm>
              <a:off x="0" y="0"/>
              <a:ext cx="4264691" cy="45434"/>
            </a:xfrm>
            <a:custGeom>
              <a:avLst/>
              <a:gdLst/>
              <a:ahLst/>
              <a:cxnLst/>
              <a:rect l="l" t="t" r="r" b="b"/>
              <a:pathLst>
                <a:path w="4264691" h="45434">
                  <a:moveTo>
                    <a:pt x="0" y="0"/>
                  </a:moveTo>
                  <a:lnTo>
                    <a:pt x="4264691" y="0"/>
                  </a:lnTo>
                  <a:lnTo>
                    <a:pt x="4264691" y="45434"/>
                  </a:lnTo>
                  <a:lnTo>
                    <a:pt x="0" y="45434"/>
                  </a:lnTo>
                  <a:close/>
                </a:path>
              </a:pathLst>
            </a:custGeom>
            <a:solidFill>
              <a:srgbClr val="3EDAD8"/>
            </a:solidFill>
          </p:spPr>
        </p:sp>
        <p:sp>
          <p:nvSpPr>
            <p:cNvPr id="10" name="TextBox 10"/>
            <p:cNvSpPr txBox="1"/>
            <p:nvPr/>
          </p:nvSpPr>
          <p:spPr>
            <a:xfrm>
              <a:off x="0" y="-57150"/>
              <a:ext cx="812800" cy="869950"/>
            </a:xfrm>
            <a:prstGeom prst="rect">
              <a:avLst/>
            </a:prstGeom>
          </p:spPr>
          <p:txBody>
            <a:bodyPr lIns="50800" tIns="50800" rIns="50800" bIns="50800" rtlCol="0" anchor="ctr"/>
            <a:lstStyle/>
            <a:p>
              <a:pPr algn="ctr">
                <a:lnSpc>
                  <a:spcPts val="3299"/>
                </a:lnSpc>
              </a:pPr>
              <a:endParaRPr/>
            </a:p>
          </p:txBody>
        </p:sp>
      </p:grpSp>
      <p:sp>
        <p:nvSpPr>
          <p:cNvPr id="11" name="AutoShape 11"/>
          <p:cNvSpPr/>
          <p:nvPr/>
        </p:nvSpPr>
        <p:spPr>
          <a:xfrm rot="-5400000">
            <a:off x="8687276" y="5274786"/>
            <a:ext cx="837248" cy="0"/>
          </a:xfrm>
          <a:prstGeom prst="line">
            <a:avLst/>
          </a:prstGeom>
          <a:ln w="76200" cap="flat">
            <a:solidFill>
              <a:srgbClr val="3EDAD8"/>
            </a:solidFill>
            <a:prstDash val="solid"/>
            <a:headEnd type="none" w="sm" len="sm"/>
            <a:tailEnd type="none" w="sm" len="sm"/>
          </a:ln>
        </p:spPr>
      </p:sp>
      <p:grpSp>
        <p:nvGrpSpPr>
          <p:cNvPr id="12" name="Group 12"/>
          <p:cNvGrpSpPr/>
          <p:nvPr/>
        </p:nvGrpSpPr>
        <p:grpSpPr>
          <a:xfrm>
            <a:off x="8703945" y="5617210"/>
            <a:ext cx="880110" cy="880110"/>
            <a:chOff x="0" y="0"/>
            <a:chExt cx="812800" cy="812800"/>
          </a:xfrm>
        </p:grpSpPr>
        <p:sp>
          <p:nvSpPr>
            <p:cNvPr id="13" name="Freeform 13"/>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14" name="TextBox 14"/>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10</a:t>
              </a:r>
            </a:p>
          </p:txBody>
        </p:sp>
      </p:grpSp>
      <p:grpSp>
        <p:nvGrpSpPr>
          <p:cNvPr id="15" name="Group 15"/>
          <p:cNvGrpSpPr/>
          <p:nvPr/>
        </p:nvGrpSpPr>
        <p:grpSpPr>
          <a:xfrm>
            <a:off x="1468755" y="4005263"/>
            <a:ext cx="880110" cy="880110"/>
            <a:chOff x="0" y="0"/>
            <a:chExt cx="812800" cy="812800"/>
          </a:xfrm>
        </p:grpSpPr>
        <p:sp>
          <p:nvSpPr>
            <p:cNvPr id="16" name="Freeform 1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EDAD8"/>
            </a:solidFill>
          </p:spPr>
        </p:sp>
        <p:sp>
          <p:nvSpPr>
            <p:cNvPr id="17" name="TextBox 17"/>
            <p:cNvSpPr txBox="1"/>
            <p:nvPr/>
          </p:nvSpPr>
          <p:spPr>
            <a:xfrm>
              <a:off x="76200" y="-19050"/>
              <a:ext cx="660400" cy="755650"/>
            </a:xfrm>
            <a:prstGeom prst="rect">
              <a:avLst/>
            </a:prstGeom>
          </p:spPr>
          <p:txBody>
            <a:bodyPr lIns="50800" tIns="50800" rIns="50800" bIns="50800" rtlCol="0" anchor="ctr"/>
            <a:lstStyle/>
            <a:p>
              <a:pPr algn="ctr">
                <a:lnSpc>
                  <a:spcPts val="4800"/>
                </a:lnSpc>
              </a:pPr>
              <a:r>
                <a:rPr lang="en-US" sz="3200" spc="96">
                  <a:solidFill>
                    <a:srgbClr val="FFFFFF"/>
                  </a:solidFill>
                  <a:latin typeface="Aileron Regular"/>
                </a:rPr>
                <a:t>9</a:t>
              </a:r>
            </a:p>
          </p:txBody>
        </p:sp>
      </p:grpSp>
      <p:sp>
        <p:nvSpPr>
          <p:cNvPr id="18" name="TextBox 18"/>
          <p:cNvSpPr txBox="1"/>
          <p:nvPr/>
        </p:nvSpPr>
        <p:spPr>
          <a:xfrm>
            <a:off x="1468755" y="425820"/>
            <a:ext cx="10061924" cy="3408045"/>
          </a:xfrm>
          <a:prstGeom prst="rect">
            <a:avLst/>
          </a:prstGeom>
        </p:spPr>
        <p:txBody>
          <a:bodyPr lIns="0" tIns="0" rIns="0" bIns="0" rtlCol="0" anchor="t">
            <a:spAutoFit/>
          </a:bodyPr>
          <a:lstStyle/>
          <a:p>
            <a:pPr>
              <a:lnSpc>
                <a:spcPts val="3449"/>
              </a:lnSpc>
            </a:pPr>
            <a:r>
              <a:rPr lang="en-US" sz="2299" spc="68">
                <a:solidFill>
                  <a:srgbClr val="FFFFFF"/>
                </a:solidFill>
                <a:latin typeface="Aileron Regular"/>
              </a:rPr>
              <a:t>Period 9:</a:t>
            </a:r>
          </a:p>
          <a:p>
            <a:pPr>
              <a:lnSpc>
                <a:spcPts val="3449"/>
              </a:lnSpc>
            </a:pPr>
            <a:endParaRPr lang="en-US" sz="2299" spc="68">
              <a:solidFill>
                <a:srgbClr val="FFFFFF"/>
              </a:solidFill>
              <a:latin typeface="Aileron Regular"/>
            </a:endParaRPr>
          </a:p>
          <a:p>
            <a:pPr>
              <a:lnSpc>
                <a:spcPts val="3449"/>
              </a:lnSpc>
            </a:pPr>
            <a:r>
              <a:rPr lang="en-US" sz="2299" spc="68">
                <a:solidFill>
                  <a:srgbClr val="FFFFFF"/>
                </a:solidFill>
                <a:latin typeface="Aileron Regular"/>
              </a:rPr>
              <a:t>Evaluate the platform's growth and revenue performance over the past nine periods.</a:t>
            </a:r>
          </a:p>
          <a:p>
            <a:pPr>
              <a:lnSpc>
                <a:spcPts val="3449"/>
              </a:lnSpc>
            </a:pPr>
            <a:r>
              <a:rPr lang="en-US" sz="2299" spc="68">
                <a:solidFill>
                  <a:srgbClr val="FFFFFF"/>
                </a:solidFill>
                <a:latin typeface="Aileron Regular"/>
              </a:rPr>
              <a:t>Identify opportunities for further expansion or product diversification.</a:t>
            </a:r>
          </a:p>
          <a:p>
            <a:pPr>
              <a:lnSpc>
                <a:spcPts val="3449"/>
              </a:lnSpc>
            </a:pPr>
            <a:r>
              <a:rPr lang="en-US" sz="2299" spc="68">
                <a:solidFill>
                  <a:srgbClr val="FFFFFF"/>
                </a:solidFill>
                <a:latin typeface="Aileron Regular"/>
              </a:rPr>
              <a:t>Consider potential exit strategies, such as acquisition or IPO, to realize a return on investment for stakeholders.</a:t>
            </a:r>
          </a:p>
          <a:p>
            <a:pPr>
              <a:lnSpc>
                <a:spcPts val="3449"/>
              </a:lnSpc>
            </a:pPr>
            <a:endParaRPr lang="en-US" sz="2299" spc="68">
              <a:solidFill>
                <a:srgbClr val="FFFFFF"/>
              </a:solidFill>
              <a:latin typeface="Aileron Regul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sp>
        <p:nvSpPr>
          <p:cNvPr id="2" name="TextBox 2"/>
          <p:cNvSpPr txBox="1"/>
          <p:nvPr/>
        </p:nvSpPr>
        <p:spPr>
          <a:xfrm>
            <a:off x="2593985" y="1504678"/>
            <a:ext cx="13427473" cy="5861685"/>
          </a:xfrm>
          <a:prstGeom prst="rect">
            <a:avLst/>
          </a:prstGeom>
        </p:spPr>
        <p:txBody>
          <a:bodyPr lIns="0" tIns="0" rIns="0" bIns="0" rtlCol="0" anchor="t">
            <a:spAutoFit/>
          </a:bodyPr>
          <a:lstStyle/>
          <a:p>
            <a:pPr algn="just">
              <a:lnSpc>
                <a:spcPts val="3899"/>
              </a:lnSpc>
            </a:pPr>
            <a:r>
              <a:rPr lang="en-US" sz="3899">
                <a:solidFill>
                  <a:srgbClr val="5E17EB"/>
                </a:solidFill>
                <a:latin typeface="Norwester"/>
              </a:rPr>
              <a:t>OVERALL, THE MONETIZATION STRATEGY FOR THE AI-POWERED VIRTUAL STYLING AND FASHION RECOMMENDATIONS PLATFORM INVOLVES A PAY-PER-USE MODEL, WITH ADDITIONAL REVENUE STREAMS FROM PARTNERSHIPS WITH FASHION RETAILERS THROUGH AFFILIATE COMMISSIONS AND EXCLUSIVE DISCOUNTS. BY LEVERAGING AI TECHNOLOGY, THE PLATFORM CAN OFFER HIGHLY PERSONALIZED FASHION RECOMMENDATIONS TO CONSUMERS, POTENTIALLY ACHIEVING POSITIVE CASH FLOW WITHIN A 10-YEAR TIMEFRAME. WITH CONTINUOUS REFINEMENT OF THE AI MODELS AND EXPANSION OF PLATFORM FEATURES, THE COMPANY CAN DRIVE USER ENGAGEMENT AND INCREASE CUSTOMER LIFETIME VALUE OVER THE NEXT 10 PERIODS.</a:t>
            </a:r>
          </a:p>
        </p:txBody>
      </p:sp>
      <p:sp>
        <p:nvSpPr>
          <p:cNvPr id="3" name="TextBox 3"/>
          <p:cNvSpPr txBox="1"/>
          <p:nvPr/>
        </p:nvSpPr>
        <p:spPr>
          <a:xfrm>
            <a:off x="738478" y="8382882"/>
            <a:ext cx="17549522" cy="1070359"/>
          </a:xfrm>
          <a:prstGeom prst="rect">
            <a:avLst/>
          </a:prstGeom>
        </p:spPr>
        <p:txBody>
          <a:bodyPr lIns="0" tIns="0" rIns="0" bIns="0" rtlCol="0" anchor="t">
            <a:spAutoFit/>
          </a:bodyPr>
          <a:lstStyle/>
          <a:p>
            <a:pPr algn="ctr">
              <a:lnSpc>
                <a:spcPts val="8015"/>
              </a:lnSpc>
            </a:pPr>
            <a:r>
              <a:rPr lang="en-US" sz="8015">
                <a:solidFill>
                  <a:srgbClr val="B3839B"/>
                </a:solidFill>
                <a:latin typeface="Big Shoulders Display Bold"/>
              </a:rPr>
              <a:t>THANKYOU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435</Words>
  <Application>Microsoft Office PowerPoint</Application>
  <PresentationFormat>Custom</PresentationFormat>
  <Paragraphs>60</Paragraphs>
  <Slides>7</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Aileron Regular</vt:lpstr>
      <vt:lpstr>Calibri</vt:lpstr>
      <vt:lpstr>Abril Fatface</vt:lpstr>
      <vt:lpstr>Big Shoulders Display Bold</vt:lpstr>
      <vt:lpstr>Arial</vt:lpstr>
      <vt:lpstr>Norwester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8</dc:title>
  <cp:lastModifiedBy>Akanksha Rani</cp:lastModifiedBy>
  <cp:revision>1</cp:revision>
  <dcterms:created xsi:type="dcterms:W3CDTF">2006-08-16T00:00:00Z</dcterms:created>
  <dcterms:modified xsi:type="dcterms:W3CDTF">2023-04-01T02:33:50Z</dcterms:modified>
  <dc:identifier>DAFe0epWCME</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2023-04-01T02:33:48Z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e6592bff-0cbf-41fb-943e-f9fcd912f0a3</vt:lpwstr>
  </property>
  <property fmtid="{D5CDD505-2E9C-101B-9397-08002B2CF9AE}" pid="7" name="MSIP_Label_defa4170-0d19-0005-0004-bc88714345d2_ActionId">
    <vt:lpwstr>871a8b8f-2a1e-451d-8488-81694f2e982a</vt:lpwstr>
  </property>
  <property fmtid="{D5CDD505-2E9C-101B-9397-08002B2CF9AE}" pid="8" name="MSIP_Label_defa4170-0d19-0005-0004-bc88714345d2_ContentBits">
    <vt:lpwstr>0</vt:lpwstr>
  </property>
</Properties>
</file>

<file path=docProps/thumbnail.jpeg>
</file>